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34" r:id="rId2"/>
    <p:sldId id="335" r:id="rId3"/>
    <p:sldId id="336" r:id="rId4"/>
    <p:sldId id="337" r:id="rId5"/>
    <p:sldId id="338"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1220" y="1600200"/>
            <a:ext cx="5946737" cy="3048000"/>
          </a:xfrm>
        </p:spPr>
        <p:txBody>
          <a:bodyPr anchor="b">
            <a:normAutofit/>
          </a:bodyPr>
          <a:lstStyle>
            <a:lvl1pPr>
              <a:lnSpc>
                <a:spcPct val="80000"/>
              </a:lnSpc>
              <a:defRPr sz="6600">
                <a:solidFill>
                  <a:schemeClr val="tx1"/>
                </a:solidFill>
              </a:defRPr>
            </a:lvl1pPr>
          </a:lstStyle>
          <a:p>
            <a:r>
              <a:rPr lang="en-US"/>
              <a:t>Click to edit Master title style</a:t>
            </a:r>
            <a:endParaRPr/>
          </a:p>
        </p:txBody>
      </p:sp>
      <p:sp>
        <p:nvSpPr>
          <p:cNvPr id="3" name="Subtitle 2"/>
          <p:cNvSpPr>
            <a:spLocks noGrp="1"/>
          </p:cNvSpPr>
          <p:nvPr>
            <p:ph type="subTitle" idx="1" hasCustomPrompt="1"/>
          </p:nvPr>
        </p:nvSpPr>
        <p:spPr>
          <a:xfrm>
            <a:off x="1521221" y="4898573"/>
            <a:ext cx="5946736" cy="1270453"/>
          </a:xfrm>
        </p:spPr>
        <p:txBody>
          <a:bodyPr>
            <a:noAutofit/>
          </a:bodyPr>
          <a:lstStyle>
            <a:lvl1pPr marL="0" indent="0" algn="l">
              <a:spcBef>
                <a:spcPts val="0"/>
              </a:spcBef>
              <a:buNone/>
              <a:defRPr sz="2800" cap="none" baseline="0">
                <a:solidFill>
                  <a:schemeClr val="accent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E</a:t>
            </a:r>
            <a:r>
              <a:rPr dirty="0"/>
              <a:t>dit Master subtitle style</a:t>
            </a:r>
          </a:p>
        </p:txBody>
      </p:sp>
      <p:cxnSp>
        <p:nvCxnSpPr>
          <p:cNvPr id="6" name="Straight Connector 5"/>
          <p:cNvCxnSpPr/>
          <p:nvPr/>
        </p:nvCxnSpPr>
        <p:spPr>
          <a:xfrm>
            <a:off x="1659368" y="4782971"/>
            <a:ext cx="5656149"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grpSp>
        <p:nvGrpSpPr>
          <p:cNvPr id="5" name="Group 4"/>
          <p:cNvGrpSpPr/>
          <p:nvPr userDrawn="1"/>
        </p:nvGrpSpPr>
        <p:grpSpPr>
          <a:xfrm>
            <a:off x="7925277" y="0"/>
            <a:ext cx="4266723" cy="6858000"/>
            <a:chOff x="7923213" y="0"/>
            <a:chExt cx="4265612" cy="685800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923213" y="0"/>
              <a:ext cx="4265612" cy="6858000"/>
            </a:xfrm>
            <a:prstGeom prst="rect">
              <a:avLst/>
            </a:prstGeom>
          </p:spPr>
        </p:pic>
        <p:sp>
          <p:nvSpPr>
            <p:cNvPr id="13" name="Rectangle 12"/>
            <p:cNvSpPr/>
            <p:nvPr/>
          </p:nvSpPr>
          <p:spPr>
            <a:xfrm>
              <a:off x="7923213" y="0"/>
              <a:ext cx="1065213"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Tree>
    <p:extLst>
      <p:ext uri="{BB962C8B-B14F-4D97-AF65-F5344CB8AC3E}">
        <p14:creationId xmlns:p14="http://schemas.microsoft.com/office/powerpoint/2010/main" val="1892150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3F41C87-7AD9-4845-A077-840E4A0F3F06}" type="datetimeFigureOut">
              <a:rPr lang="en-US"/>
              <a:t>4/17/2023</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65368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25893" y="646113"/>
            <a:ext cx="1829277" cy="5522913"/>
          </a:xfrm>
        </p:spPr>
        <p:txBody>
          <a:bodyPr vert="eaVert"/>
          <a:lstStyle>
            <a:lvl1pPr>
              <a:defRPr>
                <a:solidFill>
                  <a:schemeClr val="accent1">
                    <a:lumMod val="50000"/>
                  </a:schemeClr>
                </a:solidFill>
              </a:defRPr>
            </a:lvl1pPr>
          </a:lstStyle>
          <a:p>
            <a:r>
              <a:rPr lang="en-US"/>
              <a:t>Click to edit Master title style</a:t>
            </a:r>
            <a:endParaRPr/>
          </a:p>
        </p:txBody>
      </p:sp>
      <p:sp>
        <p:nvSpPr>
          <p:cNvPr id="3" name="Vertical Text Placeholder 2"/>
          <p:cNvSpPr>
            <a:spLocks noGrp="1"/>
          </p:cNvSpPr>
          <p:nvPr>
            <p:ph type="body" orient="vert" idx="1"/>
          </p:nvPr>
        </p:nvSpPr>
        <p:spPr>
          <a:xfrm>
            <a:off x="1522809" y="646113"/>
            <a:ext cx="7621985" cy="55229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3F41C87-7AD9-4845-A077-840E4A0F3F06}" type="datetimeFigureOut">
              <a:rPr lang="en-US"/>
              <a:t>4/17/2023</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cxnSp>
        <p:nvCxnSpPr>
          <p:cNvPr id="7" name="Straight Connector 6"/>
          <p:cNvCxnSpPr/>
          <p:nvPr/>
        </p:nvCxnSpPr>
        <p:spPr>
          <a:xfrm>
            <a:off x="9373453" y="762000"/>
            <a:ext cx="0" cy="533400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5514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a:t>Click to edit Master title style</a:t>
            </a:r>
            <a:endParaRPr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3F41C87-7AD9-4845-A077-840E4A0F3F06}" type="datetimeFigureOut">
              <a:rPr lang="en-US"/>
              <a:t>4/17/2023</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cxnSp>
        <p:nvCxnSpPr>
          <p:cNvPr id="7" name="Straight Connector 6"/>
          <p:cNvCxnSpPr/>
          <p:nvPr/>
        </p:nvCxnSpPr>
        <p:spPr>
          <a:xfrm>
            <a:off x="1659368" y="1709058"/>
            <a:ext cx="9619581"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8538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2807" y="2237097"/>
            <a:ext cx="8231745" cy="2411103"/>
          </a:xfrm>
        </p:spPr>
        <p:txBody>
          <a:bodyPr anchor="b">
            <a:normAutofit/>
          </a:bodyPr>
          <a:lstStyle>
            <a:lvl1pPr algn="l">
              <a:lnSpc>
                <a:spcPct val="80000"/>
              </a:lnSpc>
              <a:defRPr sz="4800" b="0" cap="none" baseline="0">
                <a:solidFill>
                  <a:schemeClr val="tx1"/>
                </a:solidFill>
              </a:defRPr>
            </a:lvl1pPr>
          </a:lstStyle>
          <a:p>
            <a:r>
              <a:rPr lang="en-US"/>
              <a:t>Click to edit Master title style</a:t>
            </a:r>
            <a:endParaRPr/>
          </a:p>
        </p:txBody>
      </p:sp>
      <p:sp>
        <p:nvSpPr>
          <p:cNvPr id="3" name="Text Placeholder 2"/>
          <p:cNvSpPr>
            <a:spLocks noGrp="1"/>
          </p:cNvSpPr>
          <p:nvPr>
            <p:ph type="body" idx="1"/>
          </p:nvPr>
        </p:nvSpPr>
        <p:spPr>
          <a:xfrm>
            <a:off x="1522809" y="4876801"/>
            <a:ext cx="8231745" cy="1292225"/>
          </a:xfrm>
        </p:spPr>
        <p:txBody>
          <a:bodyPr anchor="t">
            <a:normAutofit/>
          </a:bodyPr>
          <a:lstStyle>
            <a:lvl1pPr marL="0" indent="0">
              <a:spcBef>
                <a:spcPts val="0"/>
              </a:spcBef>
              <a:buNone/>
              <a:defRPr sz="2800" cap="none" baseline="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grpSp>
        <p:nvGrpSpPr>
          <p:cNvPr id="7" name="Group 6"/>
          <p:cNvGrpSpPr/>
          <p:nvPr userDrawn="1"/>
        </p:nvGrpSpPr>
        <p:grpSpPr>
          <a:xfrm>
            <a:off x="11126509" y="0"/>
            <a:ext cx="1065491" cy="6868886"/>
            <a:chOff x="11123611" y="0"/>
            <a:chExt cx="1065214" cy="6868886"/>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1123611" y="0"/>
              <a:ext cx="1065213" cy="6858000"/>
            </a:xfrm>
            <a:prstGeom prst="rect">
              <a:avLst/>
            </a:prstGeom>
          </p:spPr>
        </p:pic>
        <p:sp>
          <p:nvSpPr>
            <p:cNvPr id="12" name="Rectangle 11"/>
            <p:cNvSpPr/>
            <p:nvPr/>
          </p:nvSpPr>
          <p:spPr>
            <a:xfrm>
              <a:off x="11123612" y="10886"/>
              <a:ext cx="1065213"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3F41C87-7AD9-4845-A077-840E4A0F3F06}" type="datetimeFigureOut">
              <a:rPr lang="en-US"/>
              <a:t>4/17/2023</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cxnSp>
        <p:nvCxnSpPr>
          <p:cNvPr id="9" name="Straight Connector 8"/>
          <p:cNvCxnSpPr/>
          <p:nvPr/>
        </p:nvCxnSpPr>
        <p:spPr>
          <a:xfrm>
            <a:off x="1659368" y="4782971"/>
            <a:ext cx="8018964"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6675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809" y="381000"/>
            <a:ext cx="9832359" cy="1219200"/>
          </a:xfrm>
        </p:spPr>
        <p:txBody>
          <a:bodyPr/>
          <a:lstStyle>
            <a:lvl1pPr>
              <a:defRPr>
                <a:solidFill>
                  <a:schemeClr val="accent1">
                    <a:lumMod val="50000"/>
                  </a:schemeClr>
                </a:solidFill>
              </a:defRPr>
            </a:lvl1pPr>
          </a:lstStyle>
          <a:p>
            <a:r>
              <a:rPr lang="en-US"/>
              <a:t>Click to edit Master title style</a:t>
            </a:r>
            <a:endParaRPr/>
          </a:p>
        </p:txBody>
      </p:sp>
      <p:sp>
        <p:nvSpPr>
          <p:cNvPr id="3" name="Content Placeholder 2"/>
          <p:cNvSpPr>
            <a:spLocks noGrp="1"/>
          </p:cNvSpPr>
          <p:nvPr>
            <p:ph sz="half" idx="1"/>
          </p:nvPr>
        </p:nvSpPr>
        <p:spPr>
          <a:xfrm>
            <a:off x="1488556" y="1984248"/>
            <a:ext cx="4801850" cy="4187952"/>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553319" y="1984248"/>
            <a:ext cx="4801851" cy="4187952"/>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03F41C87-7AD9-4845-A077-840E4A0F3F06}" type="datetimeFigureOut">
              <a:rPr lang="en-US"/>
              <a:t>4/17/2023</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cxnSp>
        <p:nvCxnSpPr>
          <p:cNvPr id="8" name="Straight Connector 7"/>
          <p:cNvCxnSpPr/>
          <p:nvPr/>
        </p:nvCxnSpPr>
        <p:spPr>
          <a:xfrm>
            <a:off x="1659368" y="1709058"/>
            <a:ext cx="9619581"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6915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809" y="381000"/>
            <a:ext cx="9832359" cy="1219200"/>
          </a:xfrm>
        </p:spPr>
        <p:txBody>
          <a:bodyPr/>
          <a:lstStyle>
            <a:lvl1pPr>
              <a:defRPr>
                <a:solidFill>
                  <a:schemeClr val="accent1">
                    <a:lumMod val="50000"/>
                  </a:schemeClr>
                </a:solidFill>
              </a:defRPr>
            </a:lvl1pPr>
          </a:lstStyle>
          <a:p>
            <a:r>
              <a:rPr lang="en-US"/>
              <a:t>Click to edit Master title style</a:t>
            </a:r>
            <a:endParaRPr dirty="0"/>
          </a:p>
        </p:txBody>
      </p:sp>
      <p:sp>
        <p:nvSpPr>
          <p:cNvPr id="3" name="Text Placeholder 2"/>
          <p:cNvSpPr>
            <a:spLocks noGrp="1"/>
          </p:cNvSpPr>
          <p:nvPr>
            <p:ph type="body" idx="1"/>
          </p:nvPr>
        </p:nvSpPr>
        <p:spPr>
          <a:xfrm>
            <a:off x="1522810" y="1828800"/>
            <a:ext cx="4801850"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810" y="2743201"/>
            <a:ext cx="4801850" cy="342582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553320" y="1828800"/>
            <a:ext cx="4801850"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53320" y="2743201"/>
            <a:ext cx="4801850" cy="342582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03F41C87-7AD9-4845-A077-840E4A0F3F06}" type="datetimeFigureOut">
              <a:rPr lang="en-US"/>
              <a:t>4/17/2023</a:t>
            </a:fld>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cxnSp>
        <p:nvCxnSpPr>
          <p:cNvPr id="10" name="Straight Connector 9"/>
          <p:cNvCxnSpPr/>
          <p:nvPr/>
        </p:nvCxnSpPr>
        <p:spPr>
          <a:xfrm>
            <a:off x="1659368" y="1709058"/>
            <a:ext cx="9619581"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4704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a:t>Click to edit Master title style</a:t>
            </a:r>
            <a:endParaRPr dirty="0"/>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03F41C87-7AD9-4845-A077-840E4A0F3F06}" type="datetimeFigureOut">
              <a:rPr lang="en-US"/>
              <a:t>4/17/2023</a:t>
            </a:fld>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cxnSp>
        <p:nvCxnSpPr>
          <p:cNvPr id="6" name="Straight Connector 5"/>
          <p:cNvCxnSpPr/>
          <p:nvPr/>
        </p:nvCxnSpPr>
        <p:spPr>
          <a:xfrm>
            <a:off x="1659368" y="1709058"/>
            <a:ext cx="9619581"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4056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03F41C87-7AD9-4845-A077-840E4A0F3F06}" type="datetimeFigureOut">
              <a:rPr lang="en-US"/>
              <a:t>4/17/2023</a:t>
            </a:fld>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448991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809" y="685801"/>
            <a:ext cx="4115872" cy="1925637"/>
          </a:xfrm>
        </p:spPr>
        <p:txBody>
          <a:bodyPr anchor="b">
            <a:noAutofit/>
          </a:bodyPr>
          <a:lstStyle>
            <a:lvl1pPr algn="l">
              <a:lnSpc>
                <a:spcPct val="80000"/>
              </a:lnSpc>
              <a:defRPr sz="4000" b="0">
                <a:solidFill>
                  <a:schemeClr val="accent1">
                    <a:lumMod val="50000"/>
                  </a:schemeClr>
                </a:solidFill>
              </a:defRPr>
            </a:lvl1pPr>
          </a:lstStyle>
          <a:p>
            <a:r>
              <a:rPr lang="en-US"/>
              <a:t>Click to edit Master title style</a:t>
            </a:r>
            <a:endParaRPr/>
          </a:p>
        </p:txBody>
      </p:sp>
      <p:sp>
        <p:nvSpPr>
          <p:cNvPr id="3" name="Content Placeholder 2"/>
          <p:cNvSpPr>
            <a:spLocks noGrp="1"/>
          </p:cNvSpPr>
          <p:nvPr>
            <p:ph idx="1"/>
          </p:nvPr>
        </p:nvSpPr>
        <p:spPr>
          <a:xfrm>
            <a:off x="6096002" y="685800"/>
            <a:ext cx="5259169"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1522809" y="2895600"/>
            <a:ext cx="4115872" cy="1752601"/>
          </a:xfrm>
        </p:spPr>
        <p:txBody>
          <a:bodyPr>
            <a:normAutofit/>
          </a:bodyPr>
          <a:lstStyle>
            <a:lvl1pPr marL="0" indent="0">
              <a:lnSpc>
                <a:spcPct val="90000"/>
              </a:lnSpc>
              <a:spcBef>
                <a:spcPts val="18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03F41C87-7AD9-4845-A077-840E4A0F3F06}" type="datetimeFigureOut">
              <a:rPr lang="en-US"/>
              <a:t>4/17/2023</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cxnSp>
        <p:nvCxnSpPr>
          <p:cNvPr id="8" name="Straight Connector 7"/>
          <p:cNvCxnSpPr/>
          <p:nvPr/>
        </p:nvCxnSpPr>
        <p:spPr>
          <a:xfrm>
            <a:off x="1659368" y="2743200"/>
            <a:ext cx="3903092"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0076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809" y="685800"/>
            <a:ext cx="4115872" cy="1925638"/>
          </a:xfrm>
        </p:spPr>
        <p:txBody>
          <a:bodyPr anchor="b">
            <a:normAutofit/>
          </a:bodyPr>
          <a:lstStyle>
            <a:lvl1pPr algn="l">
              <a:lnSpc>
                <a:spcPct val="80000"/>
              </a:lnSpc>
              <a:defRPr sz="4000" b="0" i="0" baseline="0">
                <a:solidFill>
                  <a:schemeClr val="accent1">
                    <a:lumMod val="50000"/>
                  </a:schemeClr>
                </a:solidFill>
              </a:defRPr>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6027495" y="-50118"/>
            <a:ext cx="6173806" cy="6857999"/>
          </a:xfrm>
          <a:solidFill>
            <a:schemeClr val="bg2"/>
          </a:solidFill>
          <a:effectLst>
            <a:outerShdw blurRad="152400" dist="50800" dir="10800000" algn="r" rotWithShape="0">
              <a:prstClr val="black">
                <a:alpha val="25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1522809" y="2895600"/>
            <a:ext cx="4115872" cy="1752601"/>
          </a:xfrm>
        </p:spPr>
        <p:txBody>
          <a:bodyPr>
            <a:normAutofit/>
          </a:bodyPr>
          <a:lstStyle>
            <a:lvl1pPr marL="0" indent="0">
              <a:lnSpc>
                <a:spcPct val="90000"/>
              </a:lnSpc>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0" name="Straight Connector 9"/>
          <p:cNvCxnSpPr/>
          <p:nvPr/>
        </p:nvCxnSpPr>
        <p:spPr>
          <a:xfrm>
            <a:off x="1659368" y="2743200"/>
            <a:ext cx="3903092"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4011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810" y="381000"/>
            <a:ext cx="9832360" cy="12192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810" y="1981201"/>
            <a:ext cx="9832360" cy="41878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2810" y="6400800"/>
            <a:ext cx="5956385" cy="276228"/>
          </a:xfrm>
          <a:prstGeom prst="rect">
            <a:avLst/>
          </a:prstGeom>
        </p:spPr>
        <p:txBody>
          <a:bodyPr vert="horz" lIns="91440" tIns="45720" rIns="91440" bIns="45720" rtlCol="0" anchor="ctr"/>
          <a:lstStyle>
            <a:lvl1pPr algn="l">
              <a:defRPr sz="1100">
                <a:solidFill>
                  <a:schemeClr val="tx1"/>
                </a:solidFill>
              </a:defRPr>
            </a:lvl1pPr>
          </a:lstStyle>
          <a:p>
            <a:r>
              <a:rPr lang="en-US"/>
              <a:t>Add a footer</a:t>
            </a:r>
            <a:endParaRPr lang="en-US" dirty="0"/>
          </a:p>
        </p:txBody>
      </p:sp>
      <p:sp>
        <p:nvSpPr>
          <p:cNvPr id="4" name="Date Placeholder 3"/>
          <p:cNvSpPr>
            <a:spLocks noGrp="1"/>
          </p:cNvSpPr>
          <p:nvPr>
            <p:ph type="dt" sz="half" idx="2"/>
          </p:nvPr>
        </p:nvSpPr>
        <p:spPr>
          <a:xfrm>
            <a:off x="8230155" y="6400800"/>
            <a:ext cx="1549062" cy="276228"/>
          </a:xfrm>
          <a:prstGeom prst="rect">
            <a:avLst/>
          </a:prstGeom>
        </p:spPr>
        <p:txBody>
          <a:bodyPr vert="horz" lIns="91440" tIns="45720" rIns="91440" bIns="45720" rtlCol="0" anchor="ctr"/>
          <a:lstStyle>
            <a:lvl1pPr algn="r">
              <a:defRPr sz="1100">
                <a:solidFill>
                  <a:schemeClr val="tx1"/>
                </a:solidFill>
              </a:defRPr>
            </a:lvl1pPr>
          </a:lstStyle>
          <a:p>
            <a:fld id="{03F41C87-7AD9-4845-A077-840E4A0F3F06}" type="datetimeFigureOut">
              <a:rPr lang="en-US" smtClean="0"/>
              <a:pPr/>
              <a:t>4/17/2023</a:t>
            </a:fld>
            <a:endParaRPr lang="en-US"/>
          </a:p>
        </p:txBody>
      </p:sp>
      <p:sp>
        <p:nvSpPr>
          <p:cNvPr id="6" name="Slide Number Placeholder 5"/>
          <p:cNvSpPr>
            <a:spLocks noGrp="1"/>
          </p:cNvSpPr>
          <p:nvPr>
            <p:ph type="sldNum" sz="quarter" idx="4"/>
          </p:nvPr>
        </p:nvSpPr>
        <p:spPr>
          <a:xfrm>
            <a:off x="10288090" y="6400800"/>
            <a:ext cx="1067080" cy="276228"/>
          </a:xfrm>
          <a:prstGeom prst="rect">
            <a:avLst/>
          </a:prstGeom>
        </p:spPr>
        <p:txBody>
          <a:bodyPr vert="horz" lIns="91440" tIns="45720" rIns="91440" bIns="45720" rtlCol="0" anchor="ctr"/>
          <a:lstStyle>
            <a:lvl1pPr algn="r">
              <a:defRPr sz="1100">
                <a:solidFill>
                  <a:schemeClr val="tx1"/>
                </a:solidFill>
              </a:defRPr>
            </a:lvl1pPr>
          </a:lstStyle>
          <a:p>
            <a:fld id="{2A013F82-EE5E-44EE-A61D-E31C6657F26F}" type="slidenum">
              <a:rPr lang="en-US" smtClean="0"/>
              <a:pPr/>
              <a:t>‹#›</a:t>
            </a:fld>
            <a:endParaRPr lang="en-US"/>
          </a:p>
        </p:txBody>
      </p:sp>
      <p:pic>
        <p:nvPicPr>
          <p:cNvPr id="9" name="Picture 8"/>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2" y="0"/>
            <a:ext cx="1065490" cy="6858000"/>
          </a:xfrm>
          <a:prstGeom prst="rect">
            <a:avLst/>
          </a:prstGeom>
        </p:spPr>
      </p:pic>
      <p:sp>
        <p:nvSpPr>
          <p:cNvPr id="10" name="Rectangle 9"/>
          <p:cNvSpPr/>
          <p:nvPr/>
        </p:nvSpPr>
        <p:spPr>
          <a:xfrm>
            <a:off x="2" y="0"/>
            <a:ext cx="1065490" cy="6858000"/>
          </a:xfrm>
          <a:prstGeom prst="rect">
            <a:avLst/>
          </a:prstGeom>
          <a:gradFill flip="none" rotWithShape="1">
            <a:gsLst>
              <a:gs pos="75000">
                <a:schemeClr val="tx2">
                  <a:alpha val="0"/>
                </a:schemeClr>
              </a:gs>
              <a:gs pos="100000">
                <a:schemeClr val="tx2">
                  <a:alpha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Tree>
    <p:extLst>
      <p:ext uri="{BB962C8B-B14F-4D97-AF65-F5344CB8AC3E}">
        <p14:creationId xmlns:p14="http://schemas.microsoft.com/office/powerpoint/2010/main" val="26507633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accent1">
              <a:lumMod val="50000"/>
            </a:schemeClr>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tx1">
            <a:lumMod val="90000"/>
            <a:lumOff val="10000"/>
          </a:schemeClr>
        </a:buClr>
        <a:buSzPct val="80000"/>
        <a:buFont typeface="Arial" pitchFamily="34" charset="0"/>
        <a:buChar char="•"/>
        <a:defRPr sz="2400" kern="1200">
          <a:solidFill>
            <a:schemeClr val="tx1"/>
          </a:solidFill>
          <a:latin typeface="+mn-lt"/>
          <a:ea typeface="+mn-ea"/>
          <a:cs typeface="+mn-cs"/>
        </a:defRPr>
      </a:lvl1pPr>
      <a:lvl2pPr marL="511175" indent="-228600" algn="l" defTabSz="914400" rtl="0" eaLnBrk="1" latinLnBrk="0" hangingPunct="1">
        <a:lnSpc>
          <a:spcPct val="90000"/>
        </a:lnSpc>
        <a:spcBef>
          <a:spcPts val="1000"/>
        </a:spcBef>
        <a:buClr>
          <a:schemeClr val="tx1">
            <a:lumMod val="90000"/>
            <a:lumOff val="10000"/>
          </a:schemeClr>
        </a:buClr>
        <a:buSzPct val="80000"/>
        <a:buFont typeface="Arial" pitchFamily="34" charset="0"/>
        <a:buChar char="•"/>
        <a:defRPr sz="2000" kern="1200">
          <a:solidFill>
            <a:schemeClr val="tx1"/>
          </a:solidFill>
          <a:latin typeface="+mn-lt"/>
          <a:ea typeface="+mn-ea"/>
          <a:cs typeface="+mn-cs"/>
        </a:defRPr>
      </a:lvl2pPr>
      <a:lvl3pPr marL="685800"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800" kern="1200">
          <a:solidFill>
            <a:schemeClr val="tx1"/>
          </a:solidFill>
          <a:latin typeface="+mn-lt"/>
          <a:ea typeface="+mn-ea"/>
          <a:cs typeface="+mn-cs"/>
        </a:defRPr>
      </a:lvl3pPr>
      <a:lvl4pPr marL="860425"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4pPr>
      <a:lvl5pPr marL="1033463" indent="-173038"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5440" y="471044"/>
            <a:ext cx="6912768" cy="841647"/>
          </a:xfrm>
        </p:spPr>
        <p:txBody>
          <a:bodyPr>
            <a:normAutofit fontScale="90000"/>
          </a:bodyPr>
          <a:lstStyle/>
          <a:p>
            <a:r>
              <a:rPr lang="en-US" sz="3200" b="1" u="sng" kern="0" cap="all" dirty="0">
                <a:solidFill>
                  <a:srgbClr val="262140"/>
                </a:solidFill>
                <a:latin typeface="Century Gothic" panose="020B0502020202020204" pitchFamily="34" charset="0"/>
                <a:ea typeface="MS Gothic" panose="020B0609070205080204" pitchFamily="49" charset="-128"/>
                <a:cs typeface="Times New Roman" panose="02020603050405020304" pitchFamily="18" charset="0"/>
              </a:rPr>
              <a:t>THE supply and demand theory of money</a:t>
            </a:r>
            <a:br>
              <a:rPr lang="en-IN" sz="1800" b="1" kern="0" cap="all" dirty="0">
                <a:solidFill>
                  <a:srgbClr val="262140"/>
                </a:solidFill>
                <a:latin typeface="Century Gothic" panose="020B0502020202020204" pitchFamily="34" charset="0"/>
                <a:ea typeface="MS Gothic" panose="020B0609070205080204" pitchFamily="49" charset="-128"/>
                <a:cs typeface="Times New Roman" panose="02020603050405020304" pitchFamily="18" charset="0"/>
              </a:rPr>
            </a:br>
            <a:endParaRPr lang="en-US" dirty="0"/>
          </a:p>
        </p:txBody>
      </p:sp>
      <p:sp>
        <p:nvSpPr>
          <p:cNvPr id="4" name="Text Placeholder 3"/>
          <p:cNvSpPr>
            <a:spLocks noGrp="1"/>
          </p:cNvSpPr>
          <p:nvPr>
            <p:ph type="body" idx="1"/>
          </p:nvPr>
        </p:nvSpPr>
        <p:spPr>
          <a:xfrm>
            <a:off x="1055441" y="764704"/>
            <a:ext cx="10081121" cy="6093296"/>
          </a:xfrm>
        </p:spPr>
        <p:txBody>
          <a:bodyPr>
            <a:normAutofit fontScale="85000" lnSpcReduction="20000"/>
          </a:bodyPr>
          <a:lstStyle/>
          <a:p>
            <a:pPr>
              <a:lnSpc>
                <a:spcPct val="140000"/>
              </a:lnSpc>
              <a:spcAft>
                <a:spcPts val="900"/>
              </a:spcAft>
            </a:pPr>
            <a:r>
              <a:rPr lang="en-US"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rPr>
              <a:t>The supply and demand theory of money states that the value of money is determined by the supply of and demand for money. If the supply of money increases, the value of each unit of currency decreases, and if the demand for money increases, the value of each unit of currency increases. The supply of money is controlled by central banks, while the demand for money is determined by factors such as economic growth and interest rates.</a:t>
            </a:r>
            <a:endParaRPr lang="en-IN"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endParaRPr>
          </a:p>
          <a:p>
            <a:pPr>
              <a:lnSpc>
                <a:spcPct val="140000"/>
              </a:lnSpc>
              <a:spcAft>
                <a:spcPts val="900"/>
              </a:spcAft>
            </a:pPr>
            <a:r>
              <a:rPr lang="en-US"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rPr>
              <a:t>The market is governed by the law of demand:</a:t>
            </a:r>
            <a:endParaRPr lang="en-IN"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endParaRPr>
          </a:p>
          <a:p>
            <a:pPr>
              <a:lnSpc>
                <a:spcPct val="150000"/>
              </a:lnSpc>
              <a:spcAft>
                <a:spcPts val="900"/>
              </a:spcAft>
            </a:pPr>
            <a:r>
              <a:rPr lang="en-US"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rPr>
              <a:t>Demand for commodity implies-</a:t>
            </a:r>
            <a:endParaRPr lang="en-IN"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endParaRPr>
          </a:p>
          <a:p>
            <a:pPr marL="342900" indent="-342900">
              <a:lnSpc>
                <a:spcPct val="150000"/>
              </a:lnSpc>
              <a:spcAft>
                <a:spcPts val="900"/>
              </a:spcAft>
              <a:buFont typeface="+mj-lt"/>
              <a:buAutoNum type="romanLcParenBoth"/>
            </a:pPr>
            <a:r>
              <a:rPr lang="en-US"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rPr>
              <a:t>the desire to acquire it, </a:t>
            </a:r>
            <a:endParaRPr lang="en-IN"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endParaRPr>
          </a:p>
          <a:p>
            <a:pPr marL="342900" indent="-342900">
              <a:lnSpc>
                <a:spcPct val="150000"/>
              </a:lnSpc>
              <a:spcAft>
                <a:spcPts val="900"/>
              </a:spcAft>
              <a:buFont typeface="+mj-lt"/>
              <a:buAutoNum type="romanLcParenBoth"/>
            </a:pPr>
            <a:r>
              <a:rPr lang="en-US"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rPr>
              <a:t>willingness to pay for it,</a:t>
            </a:r>
            <a:endParaRPr lang="en-IN"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endParaRPr>
          </a:p>
          <a:p>
            <a:pPr marL="342900" indent="-342900">
              <a:lnSpc>
                <a:spcPct val="150000"/>
              </a:lnSpc>
              <a:spcAft>
                <a:spcPts val="900"/>
              </a:spcAft>
              <a:buFont typeface="+mj-lt"/>
              <a:buAutoNum type="romanLcParenBoth"/>
            </a:pPr>
            <a:r>
              <a:rPr lang="en-US"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rPr>
              <a:t>ability to pay for it. </a:t>
            </a:r>
            <a:endParaRPr lang="en-IN"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endParaRPr>
          </a:p>
          <a:p>
            <a:pPr marL="53340">
              <a:lnSpc>
                <a:spcPct val="140000"/>
              </a:lnSpc>
              <a:spcAft>
                <a:spcPts val="900"/>
              </a:spcAft>
            </a:pPr>
            <a:r>
              <a:rPr lang="en-US"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rPr>
              <a:t>The Law of demand states that:</a:t>
            </a:r>
            <a:endParaRPr lang="en-IN"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endParaRPr>
          </a:p>
          <a:p>
            <a:pPr>
              <a:lnSpc>
                <a:spcPct val="140000"/>
              </a:lnSpc>
              <a:spcAft>
                <a:spcPts val="900"/>
              </a:spcAft>
            </a:pPr>
            <a:endParaRPr lang="en-US"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endParaRPr>
          </a:p>
          <a:p>
            <a:pPr>
              <a:lnSpc>
                <a:spcPct val="140000"/>
              </a:lnSpc>
              <a:spcAft>
                <a:spcPts val="900"/>
              </a:spcAft>
            </a:pPr>
            <a:r>
              <a:rPr lang="en-US"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rPr>
              <a:t>The relationship between Price and quantity demanded is an economic law. The quantity of a good demanded per period relates inversely to its price, other things constant.</a:t>
            </a:r>
            <a:endParaRPr lang="en-IN"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endParaRPr>
          </a:p>
          <a:p>
            <a:pPr>
              <a:lnSpc>
                <a:spcPct val="140000"/>
              </a:lnSpc>
              <a:spcAft>
                <a:spcPts val="900"/>
              </a:spcAft>
            </a:pPr>
            <a:r>
              <a:rPr lang="en-US"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rPr>
              <a:t>The law of demand results from (</a:t>
            </a:r>
            <a:r>
              <a:rPr lang="en-US" sz="1800" dirty="0" err="1">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rPr>
              <a:t>i</a:t>
            </a:r>
            <a:r>
              <a:rPr lang="en-US"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rPr>
              <a:t>) Substitution effect, (ii) Income effect.</a:t>
            </a:r>
            <a:endParaRPr lang="en-IN"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endParaRPr>
          </a:p>
          <a:p>
            <a:pPr>
              <a:lnSpc>
                <a:spcPct val="140000"/>
              </a:lnSpc>
              <a:spcAft>
                <a:spcPts val="900"/>
              </a:spcAft>
            </a:pPr>
            <a:r>
              <a:rPr lang="en-US" sz="1800" b="1" dirty="0">
                <a:solidFill>
                  <a:srgbClr val="262140"/>
                </a:solidFill>
                <a:latin typeface="Bahnschrift" panose="020B0502040204020203" pitchFamily="34" charset="0"/>
                <a:ea typeface="Microsoft Sans Serif" panose="020B0604020202020204" pitchFamily="34" charset="0"/>
                <a:cs typeface="Times New Roman" panose="02020603050405020304" pitchFamily="18" charset="0"/>
              </a:rPr>
              <a:t>Substitution Effect</a:t>
            </a:r>
            <a:r>
              <a:rPr lang="en-US" sz="1800" b="1"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rPr>
              <a:t> </a:t>
            </a:r>
            <a:r>
              <a:rPr lang="en-US"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rPr>
              <a:t>: -When the relative price (opportunity cost) of a good or service rises, people seek substitutes for it, so the quantity demanded of the good or service decreases.</a:t>
            </a:r>
            <a:endParaRPr lang="en-IN"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414283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2"/>
          </p:nvPr>
        </p:nvSpPr>
        <p:spPr>
          <a:xfrm>
            <a:off x="1055441" y="0"/>
            <a:ext cx="11134973" cy="6858000"/>
          </a:xfrm>
        </p:spPr>
        <p:txBody>
          <a:bodyPr>
            <a:normAutofit fontScale="85000" lnSpcReduction="20000"/>
          </a:bodyPr>
          <a:lstStyle/>
          <a:p>
            <a:pPr>
              <a:lnSpc>
                <a:spcPct val="120000"/>
              </a:lnSpc>
              <a:spcAft>
                <a:spcPts val="900"/>
              </a:spcAft>
            </a:pPr>
            <a:r>
              <a:rPr lang="en-US" sz="1800" b="1"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rPr>
              <a:t>Income Effect </a:t>
            </a:r>
            <a:r>
              <a:rPr lang="en-US"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rPr>
              <a:t>: -When the price of a good or service rises relative to income, people cannot afford all the things they previously bought, so the quantity demanded of the good or service decreases.</a:t>
            </a:r>
            <a:endParaRPr lang="en-IN"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endParaRPr>
          </a:p>
          <a:p>
            <a:pPr>
              <a:lnSpc>
                <a:spcPct val="120000"/>
              </a:lnSpc>
              <a:spcAft>
                <a:spcPts val="900"/>
              </a:spcAft>
            </a:pPr>
            <a:r>
              <a:rPr lang="en-US" sz="1800" b="1"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rPr>
              <a:t>Demand Curve and Demand Schedule </a:t>
            </a:r>
            <a:r>
              <a:rPr lang="en-US"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rPr>
              <a:t>: -</a:t>
            </a:r>
          </a:p>
          <a:p>
            <a:pPr>
              <a:lnSpc>
                <a:spcPct val="120000"/>
              </a:lnSpc>
              <a:spcAft>
                <a:spcPts val="900"/>
              </a:spcAft>
            </a:pPr>
            <a:r>
              <a:rPr lang="en-US"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rPr>
              <a:t>The term demand refers to the entire relationship between the price of the good and quantity demanded of the good.</a:t>
            </a:r>
            <a:endParaRPr lang="en-IN"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endParaRPr>
          </a:p>
          <a:p>
            <a:pPr>
              <a:lnSpc>
                <a:spcPct val="120000"/>
              </a:lnSpc>
              <a:spcAft>
                <a:spcPts val="900"/>
              </a:spcAft>
            </a:pPr>
            <a:r>
              <a:rPr lang="en-US"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rPr>
              <a:t>A demand curve shows the relationship between the quantity demanded of a good and its price when all other influences on consumers’ planned purchases remain the same.</a:t>
            </a:r>
            <a:endParaRPr lang="en-IN"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endParaRPr>
          </a:p>
          <a:p>
            <a:pPr>
              <a:lnSpc>
                <a:spcPct val="140000"/>
              </a:lnSpc>
              <a:spcAft>
                <a:spcPts val="900"/>
              </a:spcAft>
            </a:pPr>
            <a:r>
              <a:rPr lang="en-US"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rPr>
              <a:t>[</a:t>
            </a:r>
            <a:r>
              <a:rPr lang="en-US" sz="1800" dirty="0">
                <a:solidFill>
                  <a:srgbClr val="262140"/>
                </a:solidFill>
                <a:latin typeface="Arial Black" panose="020B0A04020102020204" pitchFamily="34" charset="0"/>
                <a:ea typeface="Microsoft Sans Serif" panose="020B0604020202020204" pitchFamily="34" charset="0"/>
                <a:cs typeface="Times New Roman" panose="02020603050405020304" pitchFamily="18" charset="0"/>
              </a:rPr>
              <a:t>An exception to Law of Demand: </a:t>
            </a:r>
            <a:r>
              <a:rPr lang="en-US" sz="1800" dirty="0" err="1">
                <a:solidFill>
                  <a:srgbClr val="262140"/>
                </a:solidFill>
                <a:latin typeface="Arial Black" panose="020B0A04020102020204" pitchFamily="34" charset="0"/>
                <a:ea typeface="Microsoft Sans Serif" panose="020B0604020202020204" pitchFamily="34" charset="0"/>
                <a:cs typeface="Times New Roman" panose="02020603050405020304" pitchFamily="18" charset="0"/>
              </a:rPr>
              <a:t>Giffen</a:t>
            </a:r>
            <a:r>
              <a:rPr lang="en-US" sz="1800" dirty="0">
                <a:solidFill>
                  <a:srgbClr val="262140"/>
                </a:solidFill>
                <a:latin typeface="Arial Black" panose="020B0A04020102020204" pitchFamily="34" charset="0"/>
                <a:ea typeface="Microsoft Sans Serif" panose="020B0604020202020204" pitchFamily="34" charset="0"/>
                <a:cs typeface="Times New Roman" panose="02020603050405020304" pitchFamily="18" charset="0"/>
              </a:rPr>
              <a:t> Goods</a:t>
            </a:r>
            <a:endParaRPr lang="en-IN"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endParaRPr>
          </a:p>
          <a:p>
            <a:pPr>
              <a:lnSpc>
                <a:spcPct val="150000"/>
              </a:lnSpc>
              <a:spcAft>
                <a:spcPts val="900"/>
              </a:spcAft>
            </a:pPr>
            <a:r>
              <a:rPr lang="en-US" sz="1800" dirty="0">
                <a:solidFill>
                  <a:srgbClr val="262140"/>
                </a:solidFill>
                <a:latin typeface="Arial Black" panose="020B0A04020102020204" pitchFamily="34" charset="0"/>
                <a:ea typeface="Microsoft Sans Serif" panose="020B0604020202020204" pitchFamily="34" charset="0"/>
                <a:cs typeface="Times New Roman" panose="02020603050405020304" pitchFamily="18" charset="0"/>
              </a:rPr>
              <a:t>A </a:t>
            </a:r>
            <a:r>
              <a:rPr lang="en-US" sz="1800" dirty="0" err="1">
                <a:solidFill>
                  <a:srgbClr val="262140"/>
                </a:solidFill>
                <a:latin typeface="Arial Black" panose="020B0A04020102020204" pitchFamily="34" charset="0"/>
                <a:ea typeface="Microsoft Sans Serif" panose="020B0604020202020204" pitchFamily="34" charset="0"/>
                <a:cs typeface="Times New Roman" panose="02020603050405020304" pitchFamily="18" charset="0"/>
              </a:rPr>
              <a:t>Giffen</a:t>
            </a:r>
            <a:r>
              <a:rPr lang="en-US" sz="1800" dirty="0">
                <a:solidFill>
                  <a:srgbClr val="262140"/>
                </a:solidFill>
                <a:latin typeface="Arial Black" panose="020B0A04020102020204" pitchFamily="34" charset="0"/>
                <a:ea typeface="Microsoft Sans Serif" panose="020B0604020202020204" pitchFamily="34" charset="0"/>
                <a:cs typeface="Times New Roman" panose="02020603050405020304" pitchFamily="18" charset="0"/>
              </a:rPr>
              <a:t> good is one which people paradoxically consume more of as the price rises, violating the law of demand. For example, during the Irish Potato Famine of the 19th century, potatoes were considered a </a:t>
            </a:r>
            <a:r>
              <a:rPr lang="en-US" sz="1800" dirty="0" err="1">
                <a:solidFill>
                  <a:srgbClr val="262140"/>
                </a:solidFill>
                <a:latin typeface="Arial Black" panose="020B0A04020102020204" pitchFamily="34" charset="0"/>
                <a:ea typeface="Microsoft Sans Serif" panose="020B0604020202020204" pitchFamily="34" charset="0"/>
                <a:cs typeface="Times New Roman" panose="02020603050405020304" pitchFamily="18" charset="0"/>
              </a:rPr>
              <a:t>Giffen</a:t>
            </a:r>
            <a:r>
              <a:rPr lang="en-US" sz="1800" dirty="0">
                <a:solidFill>
                  <a:srgbClr val="262140"/>
                </a:solidFill>
                <a:latin typeface="Arial Black" panose="020B0A04020102020204" pitchFamily="34" charset="0"/>
                <a:ea typeface="Microsoft Sans Serif" panose="020B0604020202020204" pitchFamily="34" charset="0"/>
                <a:cs typeface="Times New Roman" panose="02020603050405020304" pitchFamily="18" charset="0"/>
              </a:rPr>
              <a:t> good. Potatoes were the largest staple in the Irish diet, so as the price rose it had a large impact on income</a:t>
            </a:r>
            <a:r>
              <a:rPr lang="en-US"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rPr>
              <a:t>.</a:t>
            </a:r>
          </a:p>
          <a:p>
            <a:pPr>
              <a:lnSpc>
                <a:spcPct val="150000"/>
              </a:lnSpc>
              <a:spcAft>
                <a:spcPts val="900"/>
              </a:spcAft>
            </a:pPr>
            <a:r>
              <a:rPr lang="en-US" sz="1800" dirty="0">
                <a:solidFill>
                  <a:srgbClr val="262140"/>
                </a:solidFill>
                <a:latin typeface="Arial Black" panose="020B0A04020102020204" pitchFamily="34" charset="0"/>
                <a:ea typeface="Microsoft Sans Serif" panose="020B0604020202020204" pitchFamily="34" charset="0"/>
                <a:cs typeface="Times New Roman" panose="02020603050405020304" pitchFamily="18" charset="0"/>
              </a:rPr>
              <a:t>People responded by cutting out on luxury goods such as meat and vegetables, and instead bought more potatoes. Therefore, as the price of potatoes increased, so did the demand.]</a:t>
            </a:r>
            <a:endParaRPr lang="en-IN"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endParaRPr>
          </a:p>
          <a:p>
            <a:pPr>
              <a:lnSpc>
                <a:spcPct val="140000"/>
              </a:lnSpc>
              <a:spcAft>
                <a:spcPts val="900"/>
              </a:spcAft>
            </a:pPr>
            <a:r>
              <a:rPr lang="en-US"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rPr>
              <a:t>Demand Schedule and Demand Curve :- The demand schedule is a table that shows the relationship between the price of the good and the quantity demanded. The demand curve is a graph of the relationship between the price of a good and the quantity demanded.</a:t>
            </a:r>
            <a:endParaRPr lang="en-IN"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81718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7DFAB89-9FCA-807D-CE96-66338FF3A62E}"/>
              </a:ext>
            </a:extLst>
          </p:cNvPr>
          <p:cNvSpPr>
            <a:spLocks noGrp="1"/>
          </p:cNvSpPr>
          <p:nvPr>
            <p:ph idx="1"/>
          </p:nvPr>
        </p:nvSpPr>
        <p:spPr>
          <a:xfrm>
            <a:off x="1055441" y="0"/>
            <a:ext cx="11134972" cy="6858000"/>
          </a:xfrm>
        </p:spPr>
        <p:txBody>
          <a:bodyPr>
            <a:normAutofit fontScale="25000" lnSpcReduction="20000"/>
          </a:bodyPr>
          <a:lstStyle/>
          <a:p>
            <a:pPr marL="0" indent="0">
              <a:lnSpc>
                <a:spcPct val="120000"/>
              </a:lnSpc>
              <a:spcBef>
                <a:spcPts val="0"/>
              </a:spcBef>
              <a:spcAft>
                <a:spcPts val="900"/>
              </a:spcAft>
              <a:buNone/>
            </a:pPr>
            <a:r>
              <a:rPr lang="en-US" sz="6400" dirty="0">
                <a:solidFill>
                  <a:srgbClr val="262140"/>
                </a:solidFill>
                <a:latin typeface="Arial Black" panose="020B0A04020102020204" pitchFamily="34" charset="0"/>
                <a:ea typeface="Microsoft Sans Serif" panose="020B0604020202020204" pitchFamily="34" charset="0"/>
                <a:cs typeface="Times New Roman" panose="02020603050405020304" pitchFamily="18" charset="0"/>
              </a:rPr>
              <a:t>Types Of Demand</a:t>
            </a:r>
            <a:endParaRPr lang="en-IN" sz="64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endParaRPr>
          </a:p>
          <a:p>
            <a:pPr marL="342900" indent="-342900">
              <a:lnSpc>
                <a:spcPct val="120000"/>
              </a:lnSpc>
              <a:spcBef>
                <a:spcPts val="0"/>
              </a:spcBef>
              <a:spcAft>
                <a:spcPts val="900"/>
              </a:spcAft>
              <a:buFont typeface="Symbol" panose="05050102010706020507" pitchFamily="18" charset="2"/>
              <a:buChar char=""/>
            </a:pPr>
            <a:r>
              <a:rPr lang="en-US" sz="64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rPr>
              <a:t>Individual Demand</a:t>
            </a:r>
            <a:endParaRPr lang="en-IN" sz="64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endParaRPr>
          </a:p>
          <a:p>
            <a:pPr marL="342900" indent="-342900">
              <a:lnSpc>
                <a:spcPct val="120000"/>
              </a:lnSpc>
              <a:spcBef>
                <a:spcPts val="0"/>
              </a:spcBef>
              <a:spcAft>
                <a:spcPts val="900"/>
              </a:spcAft>
              <a:buFont typeface="Symbol" panose="05050102010706020507" pitchFamily="18" charset="2"/>
              <a:buChar char=""/>
            </a:pPr>
            <a:r>
              <a:rPr lang="en-US" sz="64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rPr>
              <a:t>Market Demand</a:t>
            </a:r>
            <a:endParaRPr lang="en-IN" sz="64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endParaRPr>
          </a:p>
          <a:p>
            <a:pPr marL="342900" indent="-342900">
              <a:lnSpc>
                <a:spcPct val="120000"/>
              </a:lnSpc>
              <a:spcBef>
                <a:spcPts val="0"/>
              </a:spcBef>
              <a:spcAft>
                <a:spcPts val="900"/>
              </a:spcAft>
              <a:buFont typeface="Symbol" panose="05050102010706020507" pitchFamily="18" charset="2"/>
              <a:buChar char=""/>
            </a:pPr>
            <a:r>
              <a:rPr lang="en-US" sz="64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rPr>
              <a:t>Autonomous Demand</a:t>
            </a:r>
            <a:endParaRPr lang="en-IN" sz="64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endParaRPr>
          </a:p>
          <a:p>
            <a:pPr marL="342900" indent="-342900">
              <a:lnSpc>
                <a:spcPct val="120000"/>
              </a:lnSpc>
              <a:spcBef>
                <a:spcPts val="0"/>
              </a:spcBef>
              <a:spcAft>
                <a:spcPts val="900"/>
              </a:spcAft>
              <a:buFont typeface="Symbol" panose="05050102010706020507" pitchFamily="18" charset="2"/>
              <a:buChar char=""/>
            </a:pPr>
            <a:r>
              <a:rPr lang="en-US" sz="64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rPr>
              <a:t>Durable Demand</a:t>
            </a:r>
            <a:endParaRPr lang="en-IN" sz="64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endParaRPr>
          </a:p>
          <a:p>
            <a:pPr marL="342900" indent="-342900">
              <a:lnSpc>
                <a:spcPct val="120000"/>
              </a:lnSpc>
              <a:spcBef>
                <a:spcPts val="0"/>
              </a:spcBef>
              <a:spcAft>
                <a:spcPts val="900"/>
              </a:spcAft>
              <a:buFont typeface="Symbol" panose="05050102010706020507" pitchFamily="18" charset="2"/>
              <a:buChar char=""/>
            </a:pPr>
            <a:r>
              <a:rPr lang="en-US" sz="64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rPr>
              <a:t>Non-Durable Demand</a:t>
            </a:r>
            <a:endParaRPr lang="en-IN" sz="64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endParaRPr>
          </a:p>
          <a:p>
            <a:pPr marL="342900" indent="-342900">
              <a:lnSpc>
                <a:spcPct val="120000"/>
              </a:lnSpc>
              <a:spcBef>
                <a:spcPts val="0"/>
              </a:spcBef>
              <a:spcAft>
                <a:spcPts val="900"/>
              </a:spcAft>
              <a:buFont typeface="Symbol" panose="05050102010706020507" pitchFamily="18" charset="2"/>
              <a:buChar char=""/>
            </a:pPr>
            <a:r>
              <a:rPr lang="en-US" sz="64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rPr>
              <a:t>Short-Term and Long-Term Demand</a:t>
            </a:r>
            <a:endParaRPr lang="en-IN" sz="64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endParaRPr>
          </a:p>
          <a:p>
            <a:pPr marL="457200">
              <a:lnSpc>
                <a:spcPct val="120000"/>
              </a:lnSpc>
              <a:spcBef>
                <a:spcPts val="0"/>
              </a:spcBef>
              <a:spcAft>
                <a:spcPts val="900"/>
              </a:spcAft>
            </a:pPr>
            <a:r>
              <a:rPr lang="en-US" sz="64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rPr>
              <a:t> </a:t>
            </a:r>
            <a:endParaRPr lang="en-IN" sz="64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endParaRPr>
          </a:p>
          <a:p>
            <a:pPr marL="0" indent="0">
              <a:lnSpc>
                <a:spcPct val="120000"/>
              </a:lnSpc>
              <a:spcBef>
                <a:spcPts val="0"/>
              </a:spcBef>
              <a:spcAft>
                <a:spcPts val="900"/>
              </a:spcAft>
              <a:buNone/>
            </a:pPr>
            <a:r>
              <a:rPr lang="en-US" sz="6400" dirty="0">
                <a:solidFill>
                  <a:srgbClr val="262140"/>
                </a:solidFill>
                <a:latin typeface="Arial Black" panose="020B0A04020102020204" pitchFamily="34" charset="0"/>
                <a:ea typeface="Microsoft Sans Serif" panose="020B0604020202020204" pitchFamily="34" charset="0"/>
                <a:cs typeface="Times New Roman" panose="02020603050405020304" pitchFamily="18" charset="0"/>
              </a:rPr>
              <a:t>Factors Influencing Demand</a:t>
            </a:r>
            <a:endParaRPr lang="en-IN" sz="64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endParaRPr>
          </a:p>
          <a:p>
            <a:pPr marL="0" indent="0">
              <a:lnSpc>
                <a:spcPct val="120000"/>
              </a:lnSpc>
              <a:spcBef>
                <a:spcPts val="0"/>
              </a:spcBef>
              <a:spcAft>
                <a:spcPts val="900"/>
              </a:spcAft>
              <a:buNone/>
            </a:pPr>
            <a:r>
              <a:rPr lang="en-US" sz="64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rPr>
              <a:t>Following are the main factors that influence the demand of an object:</a:t>
            </a:r>
            <a:endParaRPr lang="en-IN" sz="64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endParaRPr>
          </a:p>
          <a:p>
            <a:pPr>
              <a:lnSpc>
                <a:spcPct val="120000"/>
              </a:lnSpc>
              <a:spcBef>
                <a:spcPts val="0"/>
              </a:spcBef>
              <a:spcAft>
                <a:spcPts val="900"/>
              </a:spcAft>
            </a:pPr>
            <a:r>
              <a:rPr lang="en-US" sz="64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rPr>
              <a:t>Price of good or service (P)</a:t>
            </a:r>
            <a:endParaRPr lang="en-IN" sz="64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endParaRPr>
          </a:p>
          <a:p>
            <a:pPr>
              <a:lnSpc>
                <a:spcPct val="120000"/>
              </a:lnSpc>
              <a:spcBef>
                <a:spcPts val="0"/>
              </a:spcBef>
              <a:spcAft>
                <a:spcPts val="900"/>
              </a:spcAft>
            </a:pPr>
            <a:r>
              <a:rPr lang="en-US" sz="64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rPr>
              <a:t>Incomes of consumers (M)</a:t>
            </a:r>
            <a:endParaRPr lang="en-IN" sz="64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endParaRPr>
          </a:p>
          <a:p>
            <a:pPr>
              <a:lnSpc>
                <a:spcPct val="120000"/>
              </a:lnSpc>
              <a:spcBef>
                <a:spcPts val="0"/>
              </a:spcBef>
              <a:spcAft>
                <a:spcPts val="900"/>
              </a:spcAft>
            </a:pPr>
            <a:r>
              <a:rPr lang="en-US" sz="64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rPr>
              <a:t>Prices of related goods &amp; services (PR)</a:t>
            </a:r>
            <a:endParaRPr lang="en-IN" sz="64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endParaRPr>
          </a:p>
          <a:p>
            <a:pPr>
              <a:lnSpc>
                <a:spcPct val="120000"/>
              </a:lnSpc>
              <a:spcBef>
                <a:spcPts val="0"/>
              </a:spcBef>
              <a:spcAft>
                <a:spcPts val="900"/>
              </a:spcAft>
            </a:pPr>
            <a:r>
              <a:rPr lang="en-US" sz="64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rPr>
              <a:t>Taste patterns of the consumer (T)</a:t>
            </a:r>
            <a:endParaRPr lang="en-IN" sz="64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endParaRPr>
          </a:p>
          <a:p>
            <a:pPr>
              <a:lnSpc>
                <a:spcPct val="120000"/>
              </a:lnSpc>
              <a:spcBef>
                <a:spcPts val="0"/>
              </a:spcBef>
              <a:spcAft>
                <a:spcPts val="900"/>
              </a:spcAft>
            </a:pPr>
            <a:r>
              <a:rPr lang="en-US" sz="64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rPr>
              <a:t>Expected future price of the product (Pe)</a:t>
            </a:r>
            <a:endParaRPr lang="en-IN" sz="64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endParaRPr>
          </a:p>
          <a:p>
            <a:pPr>
              <a:lnSpc>
                <a:spcPct val="120000"/>
              </a:lnSpc>
              <a:spcBef>
                <a:spcPts val="0"/>
              </a:spcBef>
              <a:spcAft>
                <a:spcPts val="900"/>
              </a:spcAft>
            </a:pPr>
            <a:r>
              <a:rPr lang="en-US" sz="64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rPr>
              <a:t>Number of consumers in a market (N)</a:t>
            </a:r>
            <a:endParaRPr lang="en-IN" sz="64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endParaRPr>
          </a:p>
          <a:p>
            <a:pPr marL="0" indent="0">
              <a:lnSpc>
                <a:spcPct val="120000"/>
              </a:lnSpc>
              <a:spcBef>
                <a:spcPts val="0"/>
              </a:spcBef>
              <a:spcAft>
                <a:spcPts val="900"/>
              </a:spcAft>
              <a:buNone/>
            </a:pPr>
            <a:r>
              <a:rPr lang="en-US" sz="6400" dirty="0">
                <a:solidFill>
                  <a:srgbClr val="262140"/>
                </a:solidFill>
                <a:latin typeface="Arial Black" panose="020B0A04020102020204" pitchFamily="34" charset="0"/>
                <a:ea typeface="Microsoft Sans Serif" panose="020B0604020202020204" pitchFamily="34" charset="0"/>
                <a:cs typeface="Times New Roman" panose="02020603050405020304" pitchFamily="18" charset="0"/>
              </a:rPr>
              <a:t>Market Demand</a:t>
            </a:r>
            <a:endParaRPr lang="en-IN" sz="64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endParaRPr>
          </a:p>
          <a:p>
            <a:pPr>
              <a:lnSpc>
                <a:spcPct val="120000"/>
              </a:lnSpc>
              <a:spcBef>
                <a:spcPts val="0"/>
              </a:spcBef>
              <a:spcAft>
                <a:spcPts val="900"/>
              </a:spcAft>
            </a:pPr>
            <a:r>
              <a:rPr lang="en-US" sz="64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rPr>
              <a:t>Market demand is the sum of all individual demands at each possible price. Graphically, individual demand curves are summed horizontally to obtain the market demand curve.</a:t>
            </a:r>
            <a:endParaRPr lang="en-IN" sz="64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endParaRPr>
          </a:p>
          <a:p>
            <a:endParaRPr lang="en-IN" dirty="0"/>
          </a:p>
        </p:txBody>
      </p:sp>
    </p:spTree>
    <p:extLst>
      <p:ext uri="{BB962C8B-B14F-4D97-AF65-F5344CB8AC3E}">
        <p14:creationId xmlns:p14="http://schemas.microsoft.com/office/powerpoint/2010/main" val="102866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342318-65F7-112B-4E0A-385534215497}"/>
              </a:ext>
            </a:extLst>
          </p:cNvPr>
          <p:cNvSpPr>
            <a:spLocks noGrp="1"/>
          </p:cNvSpPr>
          <p:nvPr>
            <p:ph idx="1"/>
          </p:nvPr>
        </p:nvSpPr>
        <p:spPr>
          <a:xfrm>
            <a:off x="1055441" y="0"/>
            <a:ext cx="11134972" cy="6858000"/>
          </a:xfrm>
        </p:spPr>
        <p:txBody>
          <a:bodyPr>
            <a:normAutofit fontScale="92500" lnSpcReduction="20000"/>
          </a:bodyPr>
          <a:lstStyle/>
          <a:p>
            <a:pPr marL="0" indent="0">
              <a:lnSpc>
                <a:spcPct val="140000"/>
              </a:lnSpc>
              <a:spcBef>
                <a:spcPts val="0"/>
              </a:spcBef>
              <a:spcAft>
                <a:spcPts val="900"/>
              </a:spcAft>
              <a:buNone/>
            </a:pPr>
            <a:r>
              <a:rPr lang="en-US" sz="1800" dirty="0">
                <a:solidFill>
                  <a:srgbClr val="262140"/>
                </a:solidFill>
                <a:latin typeface="Arial Black" panose="020B0A04020102020204" pitchFamily="34" charset="0"/>
                <a:ea typeface="Microsoft Sans Serif" panose="020B0604020202020204" pitchFamily="34" charset="0"/>
                <a:cs typeface="Times New Roman" panose="02020603050405020304" pitchFamily="18" charset="0"/>
              </a:rPr>
              <a:t>   Supply</a:t>
            </a:r>
            <a:endParaRPr lang="en-IN"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endParaRPr>
          </a:p>
          <a:p>
            <a:pPr>
              <a:lnSpc>
                <a:spcPct val="140000"/>
              </a:lnSpc>
              <a:spcBef>
                <a:spcPts val="0"/>
              </a:spcBef>
              <a:spcAft>
                <a:spcPts val="900"/>
              </a:spcAft>
            </a:pPr>
            <a:r>
              <a:rPr lang="en-US"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rPr>
              <a:t>If a firm supplies a good or service, then the firm:</a:t>
            </a:r>
            <a:endParaRPr lang="en-IN"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endParaRPr>
          </a:p>
          <a:p>
            <a:pPr>
              <a:lnSpc>
                <a:spcPct val="150000"/>
              </a:lnSpc>
              <a:spcBef>
                <a:spcPts val="0"/>
              </a:spcBef>
              <a:spcAft>
                <a:spcPts val="900"/>
              </a:spcAft>
            </a:pPr>
            <a:r>
              <a:rPr lang="en-US"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rPr>
              <a:t>        1. Has the resources and the technology to produce it,</a:t>
            </a:r>
            <a:endParaRPr lang="en-IN"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endParaRPr>
          </a:p>
          <a:p>
            <a:pPr>
              <a:lnSpc>
                <a:spcPct val="150000"/>
              </a:lnSpc>
              <a:spcBef>
                <a:spcPts val="0"/>
              </a:spcBef>
              <a:spcAft>
                <a:spcPts val="900"/>
              </a:spcAft>
            </a:pPr>
            <a:r>
              <a:rPr lang="en-US"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rPr>
              <a:t>         2. Can profit from producing it, and</a:t>
            </a:r>
            <a:endParaRPr lang="en-IN"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endParaRPr>
          </a:p>
          <a:p>
            <a:pPr>
              <a:lnSpc>
                <a:spcPct val="150000"/>
              </a:lnSpc>
              <a:spcBef>
                <a:spcPts val="0"/>
              </a:spcBef>
              <a:spcAft>
                <a:spcPts val="900"/>
              </a:spcAft>
            </a:pPr>
            <a:r>
              <a:rPr lang="en-US"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rPr>
              <a:t>         3. Has made a definite plan to produce and sell it.</a:t>
            </a:r>
            <a:endParaRPr lang="en-IN"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endParaRPr>
          </a:p>
          <a:p>
            <a:pPr>
              <a:lnSpc>
                <a:spcPct val="140000"/>
              </a:lnSpc>
              <a:spcBef>
                <a:spcPts val="0"/>
              </a:spcBef>
              <a:spcAft>
                <a:spcPts val="900"/>
              </a:spcAft>
            </a:pPr>
            <a:r>
              <a:rPr lang="en-US"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rPr>
              <a:t>Resources and technology determine what it is possible to produce. Supply reflects a decision about which technologically feasible items to produce. The quantity supplied of a good or service is the amount that producers plan to sell during a given time period at a particular price.</a:t>
            </a:r>
            <a:endParaRPr lang="en-IN"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endParaRPr>
          </a:p>
          <a:p>
            <a:pPr marL="0" indent="0">
              <a:lnSpc>
                <a:spcPct val="140000"/>
              </a:lnSpc>
              <a:spcBef>
                <a:spcPts val="0"/>
              </a:spcBef>
              <a:spcAft>
                <a:spcPts val="900"/>
              </a:spcAft>
              <a:buNone/>
            </a:pPr>
            <a:r>
              <a:rPr lang="en-US" sz="1800" dirty="0">
                <a:solidFill>
                  <a:srgbClr val="262140"/>
                </a:solidFill>
                <a:latin typeface="Arial Black" panose="020B0A04020102020204" pitchFamily="34" charset="0"/>
                <a:ea typeface="Microsoft Sans Serif" panose="020B0604020202020204" pitchFamily="34" charset="0"/>
                <a:cs typeface="Times New Roman" panose="02020603050405020304" pitchFamily="18" charset="0"/>
              </a:rPr>
              <a:t>    The Law of Supply</a:t>
            </a:r>
            <a:endParaRPr lang="en-IN"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endParaRPr>
          </a:p>
          <a:p>
            <a:pPr>
              <a:lnSpc>
                <a:spcPct val="140000"/>
              </a:lnSpc>
              <a:spcBef>
                <a:spcPts val="0"/>
              </a:spcBef>
              <a:spcAft>
                <a:spcPts val="900"/>
              </a:spcAft>
            </a:pPr>
            <a:r>
              <a:rPr lang="en-US"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rPr>
              <a:t>The law of supply states:</a:t>
            </a:r>
            <a:endParaRPr lang="en-IN"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endParaRPr>
          </a:p>
          <a:p>
            <a:pPr>
              <a:lnSpc>
                <a:spcPct val="140000"/>
              </a:lnSpc>
              <a:spcBef>
                <a:spcPts val="0"/>
              </a:spcBef>
              <a:spcAft>
                <a:spcPts val="900"/>
              </a:spcAft>
            </a:pPr>
            <a:r>
              <a:rPr lang="en-US"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rPr>
              <a:t>The higher the price of a good, the greater is the quantity supplied; and the lower the price of a good, the smaller is the quantity supplied.</a:t>
            </a:r>
            <a:endParaRPr lang="en-IN"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endParaRPr>
          </a:p>
          <a:p>
            <a:pPr>
              <a:lnSpc>
                <a:spcPct val="140000"/>
              </a:lnSpc>
              <a:spcBef>
                <a:spcPts val="0"/>
              </a:spcBef>
              <a:spcAft>
                <a:spcPts val="900"/>
              </a:spcAft>
            </a:pPr>
            <a:r>
              <a:rPr lang="en-US"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rPr>
              <a:t>The law of supply results from the general tendency for the marginal cost of producing a good or service to increase as the quantity produced increases. Producers are willing to supply a good only if they can at least cover their marginal cost of production.</a:t>
            </a:r>
            <a:endParaRPr lang="en-IN"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endParaRPr>
          </a:p>
          <a:p>
            <a:pPr marL="0" indent="0">
              <a:lnSpc>
                <a:spcPct val="140000"/>
              </a:lnSpc>
              <a:spcBef>
                <a:spcPts val="0"/>
              </a:spcBef>
              <a:spcAft>
                <a:spcPts val="900"/>
              </a:spcAft>
              <a:buNone/>
            </a:pPr>
            <a:r>
              <a:rPr lang="en-US" sz="1800" dirty="0">
                <a:solidFill>
                  <a:srgbClr val="262140"/>
                </a:solidFill>
                <a:latin typeface="Arial Black" panose="020B0A04020102020204" pitchFamily="34" charset="0"/>
                <a:ea typeface="Microsoft Sans Serif" panose="020B0604020202020204" pitchFamily="34" charset="0"/>
                <a:cs typeface="Times New Roman" panose="02020603050405020304" pitchFamily="18" charset="0"/>
              </a:rPr>
              <a:t>      Supply Curve and Supply Schedule</a:t>
            </a:r>
            <a:endParaRPr lang="en-IN"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endParaRPr>
          </a:p>
          <a:p>
            <a:pPr>
              <a:spcBef>
                <a:spcPts val="0"/>
              </a:spcBef>
            </a:pPr>
            <a:r>
              <a:rPr lang="en-US"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rPr>
              <a:t>The term supply refers to the entire relationship between the quantity supplied and the price of a good. The supply curve shows the relationship between the quantity supplied of a good and its price </a:t>
            </a:r>
            <a:endParaRPr lang="en-IN" dirty="0"/>
          </a:p>
        </p:txBody>
      </p:sp>
    </p:spTree>
    <p:extLst>
      <p:ext uri="{BB962C8B-B14F-4D97-AF65-F5344CB8AC3E}">
        <p14:creationId xmlns:p14="http://schemas.microsoft.com/office/powerpoint/2010/main" val="3216253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055441" y="0"/>
            <a:ext cx="11134973" cy="6858000"/>
          </a:xfrm>
        </p:spPr>
        <p:txBody>
          <a:bodyPr>
            <a:normAutofit fontScale="70000" lnSpcReduction="20000"/>
          </a:bodyPr>
          <a:lstStyle/>
          <a:p>
            <a:pPr marL="0" indent="0">
              <a:lnSpc>
                <a:spcPct val="140000"/>
              </a:lnSpc>
              <a:spcBef>
                <a:spcPts val="0"/>
              </a:spcBef>
              <a:spcAft>
                <a:spcPts val="900"/>
              </a:spcAft>
              <a:buNone/>
            </a:pPr>
            <a:r>
              <a:rPr lang="en-US"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rPr>
              <a:t>when all other influences on producers’ planned sales remain the same.</a:t>
            </a:r>
            <a:endParaRPr lang="en-IN"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endParaRPr>
          </a:p>
          <a:p>
            <a:pPr marL="0" indent="0">
              <a:lnSpc>
                <a:spcPct val="140000"/>
              </a:lnSpc>
              <a:spcBef>
                <a:spcPts val="0"/>
              </a:spcBef>
              <a:spcAft>
                <a:spcPts val="900"/>
              </a:spcAft>
              <a:buNone/>
            </a:pPr>
            <a:r>
              <a:rPr lang="en-US"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rPr>
              <a:t>A supply curve is also a minimum-supply-price curve. As the quantity produced increases, marginal cost increases. The lowest price at which someone is willing to sell an additional unit rises.</a:t>
            </a:r>
            <a:endParaRPr lang="en-IN"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endParaRPr>
          </a:p>
          <a:p>
            <a:pPr>
              <a:lnSpc>
                <a:spcPct val="140000"/>
              </a:lnSpc>
              <a:spcBef>
                <a:spcPts val="0"/>
              </a:spcBef>
              <a:spcAft>
                <a:spcPts val="900"/>
              </a:spcAft>
            </a:pPr>
            <a:r>
              <a:rPr lang="en-US" sz="1800" dirty="0">
                <a:solidFill>
                  <a:srgbClr val="262140"/>
                </a:solidFill>
                <a:latin typeface="Arial Black" panose="020B0A04020102020204" pitchFamily="34" charset="0"/>
                <a:ea typeface="Microsoft Sans Serif" panose="020B0604020202020204" pitchFamily="34" charset="0"/>
                <a:cs typeface="Times New Roman" panose="02020603050405020304" pitchFamily="18" charset="0"/>
              </a:rPr>
              <a:t>A Change in Supply</a:t>
            </a:r>
            <a:endParaRPr lang="en-IN"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endParaRPr>
          </a:p>
          <a:p>
            <a:pPr>
              <a:lnSpc>
                <a:spcPct val="140000"/>
              </a:lnSpc>
              <a:spcBef>
                <a:spcPts val="0"/>
              </a:spcBef>
              <a:spcAft>
                <a:spcPts val="900"/>
              </a:spcAft>
            </a:pPr>
            <a:r>
              <a:rPr lang="en-US"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rPr>
              <a:t>The six main factors that change the supply of a good are:</a:t>
            </a:r>
            <a:endParaRPr lang="en-IN"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endParaRPr>
          </a:p>
          <a:p>
            <a:pPr>
              <a:lnSpc>
                <a:spcPct val="150000"/>
              </a:lnSpc>
              <a:spcBef>
                <a:spcPts val="0"/>
              </a:spcBef>
              <a:spcAft>
                <a:spcPts val="900"/>
              </a:spcAft>
            </a:pPr>
            <a:r>
              <a:rPr lang="en-US"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rPr>
              <a:t>a. The prices of factors of production</a:t>
            </a:r>
            <a:endParaRPr lang="en-IN"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endParaRPr>
          </a:p>
          <a:p>
            <a:pPr>
              <a:lnSpc>
                <a:spcPct val="150000"/>
              </a:lnSpc>
              <a:spcBef>
                <a:spcPts val="0"/>
              </a:spcBef>
              <a:spcAft>
                <a:spcPts val="900"/>
              </a:spcAft>
            </a:pPr>
            <a:r>
              <a:rPr lang="en-US"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rPr>
              <a:t>b. The prices of related goods produced</a:t>
            </a:r>
            <a:endParaRPr lang="en-IN"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endParaRPr>
          </a:p>
          <a:p>
            <a:pPr>
              <a:lnSpc>
                <a:spcPct val="150000"/>
              </a:lnSpc>
              <a:spcBef>
                <a:spcPts val="0"/>
              </a:spcBef>
              <a:spcAft>
                <a:spcPts val="900"/>
              </a:spcAft>
            </a:pPr>
            <a:endParaRPr lang="en-US"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endParaRPr>
          </a:p>
          <a:p>
            <a:pPr>
              <a:lnSpc>
                <a:spcPct val="150000"/>
              </a:lnSpc>
              <a:spcBef>
                <a:spcPts val="0"/>
              </a:spcBef>
              <a:spcAft>
                <a:spcPts val="900"/>
              </a:spcAft>
            </a:pPr>
            <a:r>
              <a:rPr lang="en-US"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rPr>
              <a:t>c. Expected future prices</a:t>
            </a:r>
            <a:endParaRPr lang="en-IN"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endParaRPr>
          </a:p>
          <a:p>
            <a:pPr>
              <a:lnSpc>
                <a:spcPct val="150000"/>
              </a:lnSpc>
              <a:spcBef>
                <a:spcPts val="0"/>
              </a:spcBef>
              <a:spcAft>
                <a:spcPts val="900"/>
              </a:spcAft>
            </a:pPr>
            <a:r>
              <a:rPr lang="en-US"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rPr>
              <a:t>d. The number of suppliers</a:t>
            </a:r>
            <a:endParaRPr lang="en-IN"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endParaRPr>
          </a:p>
          <a:p>
            <a:pPr>
              <a:lnSpc>
                <a:spcPct val="150000"/>
              </a:lnSpc>
              <a:spcBef>
                <a:spcPts val="0"/>
              </a:spcBef>
              <a:spcAft>
                <a:spcPts val="900"/>
              </a:spcAft>
            </a:pPr>
            <a:r>
              <a:rPr lang="en-US"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rPr>
              <a:t>e. Technology</a:t>
            </a:r>
            <a:endParaRPr lang="en-IN"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endParaRPr>
          </a:p>
          <a:p>
            <a:pPr>
              <a:lnSpc>
                <a:spcPct val="150000"/>
              </a:lnSpc>
              <a:spcBef>
                <a:spcPts val="0"/>
              </a:spcBef>
              <a:spcAft>
                <a:spcPts val="900"/>
              </a:spcAft>
            </a:pPr>
            <a:r>
              <a:rPr lang="en-US"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rPr>
              <a:t>f. State of nature</a:t>
            </a:r>
            <a:endParaRPr lang="en-IN"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endParaRPr>
          </a:p>
          <a:p>
            <a:pPr marL="0" indent="0">
              <a:lnSpc>
                <a:spcPct val="140000"/>
              </a:lnSpc>
              <a:spcBef>
                <a:spcPts val="0"/>
              </a:spcBef>
              <a:spcAft>
                <a:spcPts val="900"/>
              </a:spcAft>
              <a:buNone/>
            </a:pPr>
            <a:r>
              <a:rPr lang="en-US" sz="1800" dirty="0">
                <a:solidFill>
                  <a:srgbClr val="262140"/>
                </a:solidFill>
                <a:latin typeface="Arial Black" panose="020B0A04020102020204" pitchFamily="34" charset="0"/>
                <a:ea typeface="Microsoft Sans Serif" panose="020B0604020202020204" pitchFamily="34" charset="0"/>
                <a:cs typeface="Times New Roman" panose="02020603050405020304" pitchFamily="18" charset="0"/>
              </a:rPr>
              <a:t>      Market Equilibrium</a:t>
            </a:r>
            <a:endParaRPr lang="en-IN"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endParaRPr>
          </a:p>
          <a:p>
            <a:pPr marL="0" indent="0">
              <a:lnSpc>
                <a:spcPct val="140000"/>
              </a:lnSpc>
              <a:spcBef>
                <a:spcPts val="0"/>
              </a:spcBef>
              <a:spcAft>
                <a:spcPts val="900"/>
              </a:spcAft>
              <a:buNone/>
            </a:pPr>
            <a:r>
              <a:rPr lang="en-US"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rPr>
              <a:t>Equilibrium is a situation in which opposing forces balance each other. Equilibrium in a market occurs when the price balances the plans of buyers and sellers.</a:t>
            </a:r>
            <a:endParaRPr lang="en-IN"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endParaRPr>
          </a:p>
          <a:p>
            <a:pPr marL="0" indent="0">
              <a:lnSpc>
                <a:spcPct val="140000"/>
              </a:lnSpc>
              <a:spcBef>
                <a:spcPts val="0"/>
              </a:spcBef>
              <a:spcAft>
                <a:spcPts val="900"/>
              </a:spcAft>
              <a:buNone/>
            </a:pPr>
            <a:r>
              <a:rPr lang="en-US"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rPr>
              <a:t>The equilibrium price is the price at which the quantity demanded equals the quantity supplied. The equilibrium quantity is the quantity bought and sold at the equilibrium price.</a:t>
            </a:r>
            <a:endParaRPr lang="en-IN"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endParaRPr>
          </a:p>
          <a:p>
            <a:pPr marL="0" indent="0">
              <a:lnSpc>
                <a:spcPct val="140000"/>
              </a:lnSpc>
              <a:spcBef>
                <a:spcPts val="0"/>
              </a:spcBef>
              <a:spcAft>
                <a:spcPts val="900"/>
              </a:spcAft>
              <a:buNone/>
            </a:pPr>
            <a:r>
              <a:rPr lang="en-US"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rPr>
              <a:t>The price regulates buying and selling plans.</a:t>
            </a:r>
            <a:endParaRPr lang="en-IN"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endParaRPr>
          </a:p>
          <a:p>
            <a:pPr marL="0" indent="0">
              <a:lnSpc>
                <a:spcPct val="140000"/>
              </a:lnSpc>
              <a:spcBef>
                <a:spcPts val="0"/>
              </a:spcBef>
              <a:spcAft>
                <a:spcPts val="900"/>
              </a:spcAft>
              <a:buNone/>
            </a:pPr>
            <a:r>
              <a:rPr lang="en-US"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rPr>
              <a:t>Price adjusts when plans don’t match.</a:t>
            </a:r>
            <a:br>
              <a:rPr lang="en-US"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rPr>
            </a:br>
            <a:endParaRPr lang="en-IN"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551545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urrency Symbols 16x9">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urrency symbols presentation (widescreen).potx" id="{0BEEB329-2C4D-4D02-9858-CA91ACE92AB1}" vid="{944DA297-E844-470D-A85C-00068074ACC2}"/>
    </a:ext>
  </a:extLst>
</a:theme>
</file>

<file path=docProps/app.xml><?xml version="1.0" encoding="utf-8"?>
<Properties xmlns="http://schemas.openxmlformats.org/officeDocument/2006/extended-properties" xmlns:vt="http://schemas.openxmlformats.org/officeDocument/2006/docPropsVTypes">
  <TotalTime>3</TotalTime>
  <Words>987</Words>
  <Application>Microsoft Office PowerPoint</Application>
  <PresentationFormat>Widescreen</PresentationFormat>
  <Paragraphs>66</Paragraphs>
  <Slides>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vt:i4>
      </vt:variant>
    </vt:vector>
  </HeadingPairs>
  <TitlesOfParts>
    <vt:vector size="13" baseType="lpstr">
      <vt:lpstr>Arial</vt:lpstr>
      <vt:lpstr>Arial Black</vt:lpstr>
      <vt:lpstr>Bahnschrift</vt:lpstr>
      <vt:lpstr>Cambria</vt:lpstr>
      <vt:lpstr>Century Gothic</vt:lpstr>
      <vt:lpstr>Microsoft Sans Serif</vt:lpstr>
      <vt:lpstr>Symbol</vt:lpstr>
      <vt:lpstr>Currency Symbols 16x9</vt:lpstr>
      <vt:lpstr>THE supply and demand theory of money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supply and demand theory of money </dc:title>
  <dc:creator>Shailee Upadhayay</dc:creator>
  <cp:lastModifiedBy>Shailee Upadhayay</cp:lastModifiedBy>
  <cp:revision>1</cp:revision>
  <dcterms:created xsi:type="dcterms:W3CDTF">2023-04-17T08:32:39Z</dcterms:created>
  <dcterms:modified xsi:type="dcterms:W3CDTF">2023-04-17T08:36:21Z</dcterms:modified>
</cp:coreProperties>
</file>